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90" r:id="rId3"/>
    <p:sldId id="289" r:id="rId4"/>
    <p:sldId id="291" r:id="rId5"/>
    <p:sldId id="287" r:id="rId6"/>
    <p:sldId id="288" r:id="rId7"/>
    <p:sldId id="284" r:id="rId8"/>
    <p:sldId id="257" r:id="rId9"/>
    <p:sldId id="258" r:id="rId10"/>
    <p:sldId id="259" r:id="rId11"/>
    <p:sldId id="261" r:id="rId12"/>
    <p:sldId id="260" r:id="rId13"/>
    <p:sldId id="262" r:id="rId14"/>
    <p:sldId id="263" r:id="rId15"/>
    <p:sldId id="264" r:id="rId16"/>
    <p:sldId id="265" r:id="rId17"/>
    <p:sldId id="269" r:id="rId18"/>
    <p:sldId id="270" r:id="rId19"/>
    <p:sldId id="272" r:id="rId20"/>
    <p:sldId id="273" r:id="rId21"/>
    <p:sldId id="274" r:id="rId22"/>
    <p:sldId id="275" r:id="rId23"/>
    <p:sldId id="276" r:id="rId24"/>
    <p:sldId id="277" r:id="rId25"/>
    <p:sldId id="278" r:id="rId26"/>
    <p:sldId id="279" r:id="rId27"/>
    <p:sldId id="280" r:id="rId28"/>
    <p:sldId id="281" r:id="rId29"/>
    <p:sldId id="282" r:id="rId30"/>
    <p:sldId id="285" r:id="rId31"/>
  </p:sldIdLst>
  <p:sldSz cx="9144000" cy="6858000" type="screen4x3"/>
  <p:notesSz cx="6858000" cy="9144000"/>
  <p:photoAlbum/>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0DFE6"/>
    <a:srgbClr val="E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89" autoAdjust="0"/>
  </p:normalViewPr>
  <p:slideViewPr>
    <p:cSldViewPr>
      <p:cViewPr varScale="1">
        <p:scale>
          <a:sx n="78" d="100"/>
          <a:sy n="78" d="100"/>
        </p:scale>
        <p:origin x="-1050"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21F68BA-2F10-4CFB-ACEA-4E080315B48D}" type="datetimeFigureOut">
              <a:rPr lang="en-US" smtClean="0"/>
              <a:pPr/>
              <a:t>7/14/2014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2FB1C8-23E2-44EE-BAF5-746AB09B847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1F68BA-2F10-4CFB-ACEA-4E080315B48D}" type="datetimeFigureOut">
              <a:rPr lang="en-US" smtClean="0"/>
              <a:pPr/>
              <a:t>7/14/2014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2FB1C8-23E2-44EE-BAF5-746AB09B847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1F68BA-2F10-4CFB-ACEA-4E080315B48D}" type="datetimeFigureOut">
              <a:rPr lang="en-US" smtClean="0"/>
              <a:pPr/>
              <a:t>7/14/2014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2FB1C8-23E2-44EE-BAF5-746AB09B847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1F68BA-2F10-4CFB-ACEA-4E080315B48D}" type="datetimeFigureOut">
              <a:rPr lang="en-US" smtClean="0"/>
              <a:pPr/>
              <a:t>7/14/2014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2FB1C8-23E2-44EE-BAF5-746AB09B847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1F68BA-2F10-4CFB-ACEA-4E080315B48D}" type="datetimeFigureOut">
              <a:rPr lang="en-US" smtClean="0"/>
              <a:pPr/>
              <a:t>7/14/2014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2FB1C8-23E2-44EE-BAF5-746AB09B847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21F68BA-2F10-4CFB-ACEA-4E080315B48D}" type="datetimeFigureOut">
              <a:rPr lang="en-US" smtClean="0"/>
              <a:pPr/>
              <a:t>7/14/2014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2FB1C8-23E2-44EE-BAF5-746AB09B847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21F68BA-2F10-4CFB-ACEA-4E080315B48D}" type="datetimeFigureOut">
              <a:rPr lang="en-US" smtClean="0"/>
              <a:pPr/>
              <a:t>7/14/2014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2FB1C8-23E2-44EE-BAF5-746AB09B847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21F68BA-2F10-4CFB-ACEA-4E080315B48D}" type="datetimeFigureOut">
              <a:rPr lang="en-US" smtClean="0"/>
              <a:pPr/>
              <a:t>7/14/2014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2FB1C8-23E2-44EE-BAF5-746AB09B847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1F68BA-2F10-4CFB-ACEA-4E080315B48D}" type="datetimeFigureOut">
              <a:rPr lang="en-US" smtClean="0"/>
              <a:pPr/>
              <a:t>7/14/2014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2FB1C8-23E2-44EE-BAF5-746AB09B847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1F68BA-2F10-4CFB-ACEA-4E080315B48D}" type="datetimeFigureOut">
              <a:rPr lang="en-US" smtClean="0"/>
              <a:pPr/>
              <a:t>7/14/2014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2FB1C8-23E2-44EE-BAF5-746AB09B847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1F68BA-2F10-4CFB-ACEA-4E080315B48D}" type="datetimeFigureOut">
              <a:rPr lang="en-US" smtClean="0"/>
              <a:pPr/>
              <a:t>7/14/2014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2FB1C8-23E2-44EE-BAF5-746AB09B847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1F68BA-2F10-4CFB-ACEA-4E080315B48D}" type="datetimeFigureOut">
              <a:rPr lang="en-US" smtClean="0"/>
              <a:pPr/>
              <a:t>7/14/2014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2FB1C8-23E2-44EE-BAF5-746AB09B847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2706" name="Picture 2"/>
          <p:cNvPicPr>
            <a:picLocks noChangeAspect="1" noChangeArrowheads="1"/>
          </p:cNvPicPr>
          <p:nvPr/>
        </p:nvPicPr>
        <p:blipFill>
          <a:blip r:embed="rId2" cstate="print"/>
          <a:srcRect/>
          <a:stretch>
            <a:fillRect/>
          </a:stretch>
        </p:blipFill>
        <p:spPr bwMode="auto">
          <a:xfrm>
            <a:off x="0" y="-17581"/>
            <a:ext cx="9144000" cy="68943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566.JPG"/>
          <p:cNvPicPr>
            <a:picLocks noGrp="1" noChangeAspect="1"/>
          </p:cNvPicPr>
          <p:nvPr isPhoto="1"/>
        </p:nvPicPr>
        <p:blipFill>
          <a:blip r:embed="rId2" cstate="print">
            <a:lum/>
          </a:blip>
          <a:stretch>
            <a:fillRect/>
          </a:stretch>
        </p:blipFill>
        <p:spPr>
          <a:xfrm>
            <a:off x="2122488" y="0"/>
            <a:ext cx="4899025" cy="6858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577.JPG"/>
          <p:cNvPicPr>
            <a:picLocks noGrp="1" noChangeAspect="1"/>
          </p:cNvPicPr>
          <p:nvPr isPhoto="1"/>
        </p:nvPicPr>
        <p:blipFill>
          <a:blip r:embed="rId2" cstate="print">
            <a:lum/>
          </a:blip>
          <a:stretch>
            <a:fillRect/>
          </a:stretch>
        </p:blipFill>
        <p:spPr>
          <a:xfrm>
            <a:off x="4246563" y="0"/>
            <a:ext cx="4897437" cy="6858000"/>
          </a:xfrm>
          <a:prstGeom prst="rect">
            <a:avLst/>
          </a:prstGeom>
          <a:noFill/>
          <a:ln>
            <a:noFill/>
          </a:ln>
        </p:spPr>
      </p:pic>
      <p:sp>
        <p:nvSpPr>
          <p:cNvPr id="4" name="TextBox 3"/>
          <p:cNvSpPr txBox="1"/>
          <p:nvPr/>
        </p:nvSpPr>
        <p:spPr>
          <a:xfrm>
            <a:off x="609600" y="990600"/>
            <a:ext cx="3124200" cy="2585323"/>
          </a:xfrm>
          <a:prstGeom prst="rect">
            <a:avLst/>
          </a:prstGeom>
          <a:noFill/>
        </p:spPr>
        <p:txBody>
          <a:bodyPr wrap="square" rtlCol="0">
            <a:spAutoFit/>
          </a:bodyPr>
          <a:lstStyle/>
          <a:p>
            <a:r>
              <a:rPr lang="en-US" dirty="0" smtClean="0"/>
              <a:t>Christa Carlucci is a graduate of New York University where she studied both musical theater and education. She has performed both locally and in New York City. Currently Christa Carlucci is performing her cabaret show in Manhattan. </a:t>
            </a:r>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572.JPG"/>
          <p:cNvPicPr>
            <a:picLocks noGrp="1" noChangeAspect="1"/>
          </p:cNvPicPr>
          <p:nvPr isPhoto="1"/>
        </p:nvPicPr>
        <p:blipFill>
          <a:blip r:embed="rId2" cstate="print">
            <a:lum/>
          </a:blip>
          <a:stretch>
            <a:fillRect/>
          </a:stretch>
        </p:blipFill>
        <p:spPr>
          <a:xfrm>
            <a:off x="0" y="163513"/>
            <a:ext cx="9144000" cy="6530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578.JPG"/>
          <p:cNvPicPr>
            <a:picLocks noGrp="1" noChangeAspect="1"/>
          </p:cNvPicPr>
          <p:nvPr isPhoto="1"/>
        </p:nvPicPr>
        <p:blipFill>
          <a:blip r:embed="rId2" cstate="print">
            <a:lum/>
          </a:blip>
          <a:stretch>
            <a:fillRect/>
          </a:stretch>
        </p:blipFill>
        <p:spPr>
          <a:xfrm>
            <a:off x="2122488" y="0"/>
            <a:ext cx="4899025" cy="68580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581.JPG"/>
          <p:cNvPicPr>
            <a:picLocks noGrp="1" noChangeAspect="1"/>
          </p:cNvPicPr>
          <p:nvPr isPhoto="1"/>
        </p:nvPicPr>
        <p:blipFill>
          <a:blip r:embed="rId2" cstate="print">
            <a:lum/>
          </a:blip>
          <a:stretch>
            <a:fillRect/>
          </a:stretch>
        </p:blipFill>
        <p:spPr>
          <a:xfrm>
            <a:off x="0" y="0"/>
            <a:ext cx="9144000" cy="6858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592.JPG"/>
          <p:cNvPicPr>
            <a:picLocks noGrp="1" noChangeAspect="1"/>
          </p:cNvPicPr>
          <p:nvPr isPhoto="1"/>
        </p:nvPicPr>
        <p:blipFill>
          <a:blip r:embed="rId2" cstate="print">
            <a:lum/>
          </a:blip>
          <a:stretch>
            <a:fillRect/>
          </a:stretch>
        </p:blipFill>
        <p:spPr>
          <a:xfrm>
            <a:off x="2122488" y="0"/>
            <a:ext cx="4899025" cy="68580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594.JPG"/>
          <p:cNvPicPr>
            <a:picLocks noGrp="1" noChangeAspect="1"/>
          </p:cNvPicPr>
          <p:nvPr isPhoto="1"/>
        </p:nvPicPr>
        <p:blipFill>
          <a:blip r:embed="rId2" cstate="print">
            <a:lum/>
          </a:blip>
          <a:stretch>
            <a:fillRect/>
          </a:stretch>
        </p:blipFill>
        <p:spPr>
          <a:xfrm>
            <a:off x="2122488" y="0"/>
            <a:ext cx="4899025" cy="6858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626.JPG"/>
          <p:cNvPicPr>
            <a:picLocks noGrp="1" noChangeAspect="1"/>
          </p:cNvPicPr>
          <p:nvPr isPhoto="1"/>
        </p:nvPicPr>
        <p:blipFill>
          <a:blip r:embed="rId2" cstate="print">
            <a:lum/>
          </a:blip>
          <a:stretch>
            <a:fillRect/>
          </a:stretch>
        </p:blipFill>
        <p:spPr>
          <a:xfrm>
            <a:off x="2122488" y="0"/>
            <a:ext cx="4899025" cy="6858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634.JPG"/>
          <p:cNvPicPr>
            <a:picLocks noGrp="1" noChangeAspect="1"/>
          </p:cNvPicPr>
          <p:nvPr isPhoto="1"/>
        </p:nvPicPr>
        <p:blipFill>
          <a:blip r:embed="rId2" cstate="print">
            <a:lum/>
          </a:blip>
          <a:stretch>
            <a:fillRect/>
          </a:stretch>
        </p:blipFill>
        <p:spPr>
          <a:xfrm>
            <a:off x="2122488" y="0"/>
            <a:ext cx="4899025" cy="68580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662.JPG"/>
          <p:cNvPicPr>
            <a:picLocks noGrp="1" noChangeAspect="1"/>
          </p:cNvPicPr>
          <p:nvPr isPhoto="1"/>
        </p:nvPicPr>
        <p:blipFill>
          <a:blip r:embed="rId2" cstate="print">
            <a:lum/>
          </a:blip>
          <a:stretch>
            <a:fillRect/>
          </a:stretch>
        </p:blipFill>
        <p:spPr>
          <a:xfrm>
            <a:off x="2000250" y="0"/>
            <a:ext cx="5143500"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0DFE6"/>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04800" y="266328"/>
            <a:ext cx="8382000" cy="57092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ts val="600"/>
              </a:spcAft>
              <a:buClrTx/>
              <a:buSzTx/>
              <a:buFontTx/>
              <a:buNone/>
              <a:tabLst/>
            </a:pPr>
            <a:r>
              <a:rPr kumimoji="0" lang="en-US" sz="2000" b="0" i="0" u="none" strike="noStrike" cap="none" normalizeH="0" baseline="0" dirty="0" smtClean="0">
                <a:ln>
                  <a:noFill/>
                </a:ln>
                <a:solidFill>
                  <a:schemeClr val="tx1"/>
                </a:solidFill>
                <a:effectLst/>
                <a:latin typeface="Bookman Old Style" pitchFamily="18" charset="0"/>
                <a:ea typeface="Times New Roman" pitchFamily="18" charset="0"/>
                <a:cs typeface="Times New Roman" pitchFamily="18" charset="0"/>
              </a:rPr>
              <a:t>In 1912 world famous contralto Ernestine Schumann-Heink volunteered her talent to perform a benefit recital at the First Presbyterian Church at Caldwell to help the Trustees of the GCBMA raise the funds needed to purchase the old Manse, birthplace of President Grover Cleveland with the goal of creating a memorial museum in his honor. </a:t>
            </a:r>
            <a:r>
              <a:rPr kumimoji="0" lang="en-US" sz="20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Mme. Schumann-Heink, a popular resident of North Caldwell, NJ, performed twice and became the first lifetime member of the GCBMA. The GCBMA, currently celebrating the 100</a:t>
            </a:r>
            <a:r>
              <a:rPr kumimoji="0" lang="en-US" sz="2000" b="0" i="0" u="none" strike="noStrike" cap="none" normalizeH="0" baseline="30000" dirty="0" smtClean="0">
                <a:ln>
                  <a:noFill/>
                </a:ln>
                <a:solidFill>
                  <a:schemeClr val="tx1"/>
                </a:solidFill>
                <a:effectLst/>
                <a:latin typeface="Bookman Old Style" pitchFamily="18" charset="0"/>
                <a:ea typeface="Calibri" pitchFamily="34" charset="0"/>
                <a:cs typeface="Times New Roman" pitchFamily="18" charset="0"/>
              </a:rPr>
              <a:t>th</a:t>
            </a:r>
            <a:r>
              <a:rPr kumimoji="0" lang="en-US" sz="20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 anniversary of their purchase of the Birthplace, organized a re-enactment of that 1912 recital in October, 2013. </a:t>
            </a:r>
            <a:endParaRPr kumimoji="0" lang="en-US" sz="2000" b="0" i="0" u="none" strike="noStrike" cap="none" normalizeH="0" baseline="0" dirty="0" smtClean="0">
              <a:ln>
                <a:noFill/>
              </a:ln>
              <a:solidFill>
                <a:schemeClr val="tx1"/>
              </a:solidFill>
              <a:effectLst/>
              <a:latin typeface="Bookman Old Style" pitchFamily="18" charset="0"/>
              <a:cs typeface="Arial" pitchFamily="34" charset="0"/>
            </a:endParaRPr>
          </a:p>
          <a:p>
            <a:pPr marL="0" marR="0" lvl="0" indent="0" algn="just" defTabSz="914400" rtl="0" eaLnBrk="0" fontAlgn="base" latinLnBrk="0" hangingPunct="0">
              <a:lnSpc>
                <a:spcPct val="100000"/>
              </a:lnSpc>
              <a:spcBef>
                <a:spcPct val="0"/>
              </a:spcBef>
              <a:spcAft>
                <a:spcPts val="600"/>
              </a:spcAft>
              <a:buClrTx/>
              <a:buSzTx/>
              <a:buFontTx/>
              <a:buNone/>
              <a:tabLst/>
            </a:pPr>
            <a:r>
              <a:rPr kumimoji="0" lang="en-US" sz="20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Mme. Schuman-</a:t>
            </a:r>
            <a:r>
              <a:rPr kumimoji="0" lang="en-US" sz="2000" b="0" i="0" u="none" strike="noStrike" cap="none" normalizeH="0" baseline="0" dirty="0" err="1" smtClean="0">
                <a:ln>
                  <a:noFill/>
                </a:ln>
                <a:solidFill>
                  <a:schemeClr val="tx1"/>
                </a:solidFill>
                <a:effectLst/>
                <a:latin typeface="Bookman Old Style" pitchFamily="18" charset="0"/>
                <a:ea typeface="Calibri" pitchFamily="34" charset="0"/>
                <a:cs typeface="Times New Roman" pitchFamily="18" charset="0"/>
              </a:rPr>
              <a:t>Heink</a:t>
            </a:r>
            <a:r>
              <a:rPr kumimoji="0" lang="en-US" sz="20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 was a world famous singer, who earned the love of Americans for her support of US soldiers during WW1. Opening with Schumann-Heink singing the National Anthem followed by a biographical slide presentation enabled the audience to learn about Schumann-Heink, a neighbor and a mother with a son on each side of WW1. Even the opera aficionados in the audience learned something new.</a:t>
            </a:r>
            <a:endParaRPr kumimoji="0" lang="en-US" sz="2000" b="0" i="0" u="none" strike="noStrike" cap="none" normalizeH="0" baseline="0" dirty="0" smtClean="0">
              <a:ln>
                <a:noFill/>
              </a:ln>
              <a:solidFill>
                <a:schemeClr val="tx1"/>
              </a:solidFill>
              <a:effectLst/>
              <a:latin typeface="Bookman Old Style" pitchFamily="18"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666.JPG"/>
          <p:cNvPicPr>
            <a:picLocks noGrp="1" noChangeAspect="1"/>
          </p:cNvPicPr>
          <p:nvPr isPhoto="1"/>
        </p:nvPicPr>
        <p:blipFill>
          <a:blip r:embed="rId2" cstate="print">
            <a:lum/>
          </a:blip>
          <a:stretch>
            <a:fillRect/>
          </a:stretch>
        </p:blipFill>
        <p:spPr>
          <a:xfrm>
            <a:off x="2122488" y="0"/>
            <a:ext cx="4897437" cy="68580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673.JPG"/>
          <p:cNvPicPr>
            <a:picLocks noGrp="1" noChangeAspect="1"/>
          </p:cNvPicPr>
          <p:nvPr isPhoto="1"/>
        </p:nvPicPr>
        <p:blipFill>
          <a:blip r:embed="rId2" cstate="print">
            <a:lum/>
          </a:blip>
          <a:stretch>
            <a:fillRect/>
          </a:stretch>
        </p:blipFill>
        <p:spPr>
          <a:xfrm>
            <a:off x="2122488" y="0"/>
            <a:ext cx="4899025" cy="68580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675.JPG"/>
          <p:cNvPicPr>
            <a:picLocks noGrp="1" noChangeAspect="1"/>
          </p:cNvPicPr>
          <p:nvPr isPhoto="1"/>
        </p:nvPicPr>
        <p:blipFill>
          <a:blip r:embed="rId2" cstate="print">
            <a:lum/>
          </a:blip>
          <a:stretch>
            <a:fillRect/>
          </a:stretch>
        </p:blipFill>
        <p:spPr>
          <a:xfrm>
            <a:off x="2122488" y="0"/>
            <a:ext cx="4899025" cy="68580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691.JPG"/>
          <p:cNvPicPr>
            <a:picLocks noGrp="1" noChangeAspect="1"/>
          </p:cNvPicPr>
          <p:nvPr isPhoto="1"/>
        </p:nvPicPr>
        <p:blipFill>
          <a:blip r:embed="rId2" cstate="print">
            <a:lum/>
          </a:blip>
          <a:stretch>
            <a:fillRect/>
          </a:stretch>
        </p:blipFill>
        <p:spPr>
          <a:xfrm>
            <a:off x="2122488" y="0"/>
            <a:ext cx="4899025" cy="68580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694.JPG"/>
          <p:cNvPicPr>
            <a:picLocks noGrp="1" noChangeAspect="1"/>
          </p:cNvPicPr>
          <p:nvPr isPhoto="1"/>
        </p:nvPicPr>
        <p:blipFill>
          <a:blip r:embed="rId2" cstate="print">
            <a:lum/>
          </a:blip>
          <a:stretch>
            <a:fillRect/>
          </a:stretch>
        </p:blipFill>
        <p:spPr>
          <a:xfrm>
            <a:off x="0" y="163513"/>
            <a:ext cx="9144000" cy="65309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695.JPG"/>
          <p:cNvPicPr>
            <a:picLocks noGrp="1" noChangeAspect="1"/>
          </p:cNvPicPr>
          <p:nvPr isPhoto="1"/>
        </p:nvPicPr>
        <p:blipFill>
          <a:blip r:embed="rId2" cstate="print">
            <a:lum/>
          </a:blip>
          <a:stretch>
            <a:fillRect/>
          </a:stretch>
        </p:blipFill>
        <p:spPr>
          <a:xfrm>
            <a:off x="0" y="163513"/>
            <a:ext cx="9144000" cy="65309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698.JPG"/>
          <p:cNvPicPr>
            <a:picLocks noGrp="1" noChangeAspect="1"/>
          </p:cNvPicPr>
          <p:nvPr isPhoto="1"/>
        </p:nvPicPr>
        <p:blipFill>
          <a:blip r:embed="rId2" cstate="print">
            <a:lum/>
          </a:blip>
          <a:stretch>
            <a:fillRect/>
          </a:stretch>
        </p:blipFill>
        <p:spPr>
          <a:xfrm>
            <a:off x="0" y="163513"/>
            <a:ext cx="9144000" cy="653097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700.JPG"/>
          <p:cNvPicPr>
            <a:picLocks noGrp="1" noChangeAspect="1"/>
          </p:cNvPicPr>
          <p:nvPr isPhoto="1"/>
        </p:nvPicPr>
        <p:blipFill>
          <a:blip r:embed="rId2" cstate="print">
            <a:lum/>
          </a:blip>
          <a:stretch>
            <a:fillRect/>
          </a:stretch>
        </p:blipFill>
        <p:spPr>
          <a:xfrm>
            <a:off x="0" y="-152400"/>
            <a:ext cx="9144000" cy="6530975"/>
          </a:xfrm>
          <a:prstGeom prst="rect">
            <a:avLst/>
          </a:prstGeom>
          <a:noFill/>
          <a:ln>
            <a:noFill/>
          </a:ln>
        </p:spPr>
      </p:pic>
      <p:sp>
        <p:nvSpPr>
          <p:cNvPr id="3" name="TextBox 2"/>
          <p:cNvSpPr txBox="1"/>
          <p:nvPr/>
        </p:nvSpPr>
        <p:spPr>
          <a:xfrm>
            <a:off x="0" y="6496363"/>
            <a:ext cx="9144000" cy="361637"/>
          </a:xfrm>
          <a:prstGeom prst="rect">
            <a:avLst/>
          </a:prstGeom>
          <a:noFill/>
        </p:spPr>
        <p:txBody>
          <a:bodyPr wrap="square" rtlCol="0">
            <a:spAutoFit/>
          </a:bodyPr>
          <a:lstStyle/>
          <a:p>
            <a:r>
              <a:rPr lang="en-US" sz="1750" dirty="0" smtClean="0"/>
              <a:t>GCBMA Trustee Alice Gibson invites the audience to join the performers  and Trustees for dessert </a:t>
            </a:r>
            <a:endParaRPr lang="en-US" sz="175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704.JPG"/>
          <p:cNvPicPr>
            <a:picLocks noGrp="1" noChangeAspect="1"/>
          </p:cNvPicPr>
          <p:nvPr isPhoto="1"/>
        </p:nvPicPr>
        <p:blipFill>
          <a:blip r:embed="rId2" cstate="print">
            <a:lum/>
          </a:blip>
          <a:stretch>
            <a:fillRect/>
          </a:stretch>
        </p:blipFill>
        <p:spPr>
          <a:xfrm>
            <a:off x="0" y="0"/>
            <a:ext cx="9144000" cy="6530975"/>
          </a:xfrm>
          <a:prstGeom prst="rect">
            <a:avLst/>
          </a:prstGeom>
          <a:noFill/>
          <a:ln>
            <a:noFill/>
          </a:ln>
        </p:spPr>
      </p:pic>
      <p:sp>
        <p:nvSpPr>
          <p:cNvPr id="3" name="TextBox 2"/>
          <p:cNvSpPr txBox="1"/>
          <p:nvPr/>
        </p:nvSpPr>
        <p:spPr>
          <a:xfrm>
            <a:off x="762000" y="6488668"/>
            <a:ext cx="7772400" cy="369332"/>
          </a:xfrm>
          <a:prstGeom prst="rect">
            <a:avLst/>
          </a:prstGeom>
          <a:noFill/>
        </p:spPr>
        <p:txBody>
          <a:bodyPr wrap="square" rtlCol="0">
            <a:spAutoFit/>
          </a:bodyPr>
          <a:lstStyle/>
          <a:p>
            <a:r>
              <a:rPr lang="en-US" dirty="0" smtClean="0"/>
              <a:t>Trustees Akiko Axe and Anne Marchioni serve a post-</a:t>
            </a:r>
            <a:r>
              <a:rPr lang="en-US" dirty="0" err="1" smtClean="0"/>
              <a:t>concernt</a:t>
            </a:r>
            <a:r>
              <a:rPr lang="en-US" dirty="0" smtClean="0"/>
              <a:t> Viennese Dessert</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715.JPG"/>
          <p:cNvPicPr>
            <a:picLocks noGrp="1" noChangeAspect="1"/>
          </p:cNvPicPr>
          <p:nvPr isPhoto="1"/>
        </p:nvPicPr>
        <p:blipFill>
          <a:blip r:embed="rId2" cstate="print">
            <a:lum/>
          </a:blip>
          <a:stretch>
            <a:fillRect/>
          </a:stretch>
        </p:blipFill>
        <p:spPr>
          <a:xfrm>
            <a:off x="0" y="0"/>
            <a:ext cx="9144000" cy="6858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0DFE6"/>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04800" y="1351240"/>
            <a:ext cx="8382000"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The setting of the re-enactment concert was in the original venue: the sanctuary of the First Presbyterian Church at Caldwell. Images of the church in that era, the program from the concert and related material were organized for a new section of the GCBMA website. The program was recreated with a combination of recordings of Mme. Schumann-Heink performing some of the solos she performed in 1912 and Romanian tenor Florin Ormenisan and soprano Christa Carlucci performing other works. Rev. Barbara Jo Piercy, Music Director at First Presbyterian was the accompanist. </a:t>
            </a:r>
            <a:endParaRPr kumimoji="0" lang="en-US" sz="2000" b="0" i="0" u="none" strike="noStrike" cap="none" normalizeH="0" baseline="0" dirty="0" smtClean="0">
              <a:ln>
                <a:noFill/>
              </a:ln>
              <a:solidFill>
                <a:schemeClr val="tx1"/>
              </a:solidFill>
              <a:effectLst/>
              <a:latin typeface="Bookman Old Style" pitchFamily="18"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2706" name="Picture 2"/>
          <p:cNvPicPr>
            <a:picLocks noChangeAspect="1" noChangeArrowheads="1"/>
          </p:cNvPicPr>
          <p:nvPr/>
        </p:nvPicPr>
        <p:blipFill>
          <a:blip r:embed="rId2" cstate="print"/>
          <a:srcRect/>
          <a:stretch>
            <a:fillRect/>
          </a:stretch>
        </p:blipFill>
        <p:spPr bwMode="auto">
          <a:xfrm>
            <a:off x="0" y="-17581"/>
            <a:ext cx="9144000" cy="68943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10200" y="609600"/>
            <a:ext cx="3505200" cy="5355312"/>
          </a:xfrm>
          <a:prstGeom prst="rect">
            <a:avLst/>
          </a:prstGeom>
          <a:noFill/>
        </p:spPr>
        <p:txBody>
          <a:bodyPr wrap="square" rtlCol="0">
            <a:spAutoFit/>
          </a:bodyPr>
          <a:lstStyle/>
          <a:p>
            <a:pPr algn="just"/>
            <a:r>
              <a:rPr lang="en-US" dirty="0" smtClean="0"/>
              <a:t>Rev. Barbara Jo Piercy is the Minister of Music at First Presbyterian Church, Caldwell, where she is responsible for the administration of the church music program and concert series as well as director of choirs and the primary keyboard player for worship services. Barbara graduated from Carroll College with a BA in Sacred Music and Organ Performance and received a MM degree in organ performance at the University of Illinois. Rev. Piercy completed a Master of Divinity degree from Drew Seminary in Madison, NJ and was ordained as a Minister of Word and Sacrament PC(USA) in 2003.</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381000" y="990600"/>
            <a:ext cx="4953000" cy="4328699"/>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1447800" y="0"/>
            <a:ext cx="2667000" cy="6799269"/>
          </a:xfrm>
          <a:prstGeom prst="rect">
            <a:avLst/>
          </a:prstGeom>
          <a:noFill/>
          <a:ln w="9525">
            <a:noFill/>
            <a:miter lim="800000"/>
            <a:headEnd/>
            <a:tailEnd/>
          </a:ln>
        </p:spPr>
      </p:pic>
      <p:sp>
        <p:nvSpPr>
          <p:cNvPr id="3" name="TextBox 2"/>
          <p:cNvSpPr txBox="1"/>
          <p:nvPr/>
        </p:nvSpPr>
        <p:spPr>
          <a:xfrm>
            <a:off x="5029200" y="1524000"/>
            <a:ext cx="3505200" cy="3970318"/>
          </a:xfrm>
          <a:prstGeom prst="rect">
            <a:avLst/>
          </a:prstGeom>
          <a:noFill/>
        </p:spPr>
        <p:txBody>
          <a:bodyPr wrap="square" rtlCol="0">
            <a:spAutoFit/>
          </a:bodyPr>
          <a:lstStyle/>
          <a:p>
            <a:r>
              <a:rPr lang="en-US" dirty="0" smtClean="0"/>
              <a:t>Born </a:t>
            </a:r>
            <a:r>
              <a:rPr lang="en-US" dirty="0" smtClean="0"/>
              <a:t>in poverty, Madame Ernestine Schumann-Heink (1861-1936) began singing in public as an unknown teenager. By the time she moved to the US, at age 48, music critics in Europe and the United States lauded her as "the world's outstanding contralto." From April 1906 to December 1911 she lived at North Caldwell and became an active supporter of the community and performed to help raise funds to save President Cleveland’s birthplace..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747713" y="890588"/>
            <a:ext cx="7646987" cy="5076825"/>
          </a:xfrm>
          <a:prstGeom prst="rect">
            <a:avLst/>
          </a:prstGeom>
          <a:noFill/>
          <a:ln w="9525">
            <a:solidFill>
              <a:schemeClr val="accent2">
                <a:lumMod val="75000"/>
              </a:schemeClr>
            </a:solid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608.JPG"/>
          <p:cNvPicPr>
            <a:picLocks noGrp="1" noChangeAspect="1"/>
          </p:cNvPicPr>
          <p:nvPr isPhoto="1"/>
        </p:nvPicPr>
        <p:blipFill>
          <a:blip r:embed="rId2" cstate="print">
            <a:lum/>
          </a:blip>
          <a:stretch>
            <a:fillRect/>
          </a:stretch>
        </p:blipFill>
        <p:spPr>
          <a:xfrm>
            <a:off x="0" y="-228600"/>
            <a:ext cx="9144000" cy="6532563"/>
          </a:xfrm>
          <a:prstGeom prst="rect">
            <a:avLst/>
          </a:prstGeom>
          <a:noFill/>
          <a:ln>
            <a:noFill/>
          </a:ln>
        </p:spPr>
      </p:pic>
      <p:sp>
        <p:nvSpPr>
          <p:cNvPr id="3" name="TextBox 2"/>
          <p:cNvSpPr txBox="1"/>
          <p:nvPr/>
        </p:nvSpPr>
        <p:spPr>
          <a:xfrm>
            <a:off x="1524000" y="6324600"/>
            <a:ext cx="5383269" cy="369332"/>
          </a:xfrm>
          <a:prstGeom prst="rect">
            <a:avLst/>
          </a:prstGeom>
          <a:noFill/>
        </p:spPr>
        <p:txBody>
          <a:bodyPr wrap="none" rtlCol="0">
            <a:spAutoFit/>
          </a:bodyPr>
          <a:lstStyle/>
          <a:p>
            <a:r>
              <a:rPr lang="en-US" dirty="0" smtClean="0"/>
              <a:t>GCBMA Trustee Alice Gibson introduces the performers</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561.JPG"/>
          <p:cNvPicPr>
            <a:picLocks noGrp="1" noChangeAspect="1"/>
          </p:cNvPicPr>
          <p:nvPr isPhoto="1"/>
        </p:nvPicPr>
        <p:blipFill>
          <a:blip r:embed="rId2" cstate="print">
            <a:lum/>
          </a:blip>
          <a:stretch>
            <a:fillRect/>
          </a:stretch>
        </p:blipFill>
        <p:spPr>
          <a:xfrm>
            <a:off x="0" y="0"/>
            <a:ext cx="4897437" cy="6858000"/>
          </a:xfrm>
          <a:prstGeom prst="rect">
            <a:avLst/>
          </a:prstGeom>
          <a:noFill/>
          <a:ln>
            <a:noFill/>
          </a:ln>
        </p:spPr>
      </p:pic>
      <p:sp>
        <p:nvSpPr>
          <p:cNvPr id="3" name="TextBox 2"/>
          <p:cNvSpPr txBox="1"/>
          <p:nvPr/>
        </p:nvSpPr>
        <p:spPr>
          <a:xfrm>
            <a:off x="5029200" y="838200"/>
            <a:ext cx="3657600" cy="3970318"/>
          </a:xfrm>
          <a:prstGeom prst="rect">
            <a:avLst/>
          </a:prstGeom>
          <a:noFill/>
        </p:spPr>
        <p:txBody>
          <a:bodyPr wrap="square" rtlCol="0">
            <a:spAutoFit/>
          </a:bodyPr>
          <a:lstStyle/>
          <a:p>
            <a:pPr algn="just"/>
            <a:r>
              <a:rPr lang="en-US" dirty="0" smtClean="0"/>
              <a:t>Florin Ormenisan was educated at the National University of Music, Bucharest, Romania and earned a Master of Performing Arts at Indiana University, Bloomington, IN. He has received the Vienna </a:t>
            </a:r>
            <a:r>
              <a:rPr lang="en-US" dirty="0" err="1" smtClean="0"/>
              <a:t>ProArt</a:t>
            </a:r>
            <a:r>
              <a:rPr lang="en-US" dirty="0" smtClean="0"/>
              <a:t> International Prize, Career Bridges Award, and the </a:t>
            </a:r>
            <a:r>
              <a:rPr lang="en-US" dirty="0" err="1" smtClean="0"/>
              <a:t>Operalia</a:t>
            </a:r>
            <a:r>
              <a:rPr lang="en-US" dirty="0" smtClean="0"/>
              <a:t> of Paris Award. Florin Ormenisan has sung with Vienna </a:t>
            </a:r>
            <a:r>
              <a:rPr lang="en-US" dirty="0" err="1" smtClean="0"/>
              <a:t>Staatsoper</a:t>
            </a:r>
            <a:r>
              <a:rPr lang="en-US" dirty="0" smtClean="0"/>
              <a:t>, Vienna Austria, National Romanian </a:t>
            </a:r>
            <a:r>
              <a:rPr lang="en-US" dirty="0" err="1" smtClean="0"/>
              <a:t>Operaa</a:t>
            </a:r>
            <a:r>
              <a:rPr lang="en-US" dirty="0" smtClean="0"/>
              <a:t>, and </a:t>
            </a:r>
            <a:r>
              <a:rPr lang="en-US" dirty="0" err="1" smtClean="0"/>
              <a:t>Constanza</a:t>
            </a:r>
            <a:r>
              <a:rPr lang="en-US" dirty="0" smtClean="0"/>
              <a:t> Opera Co. as well as with orchestras in America and Europe.</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563.JPG"/>
          <p:cNvPicPr>
            <a:picLocks noGrp="1" noChangeAspect="1"/>
          </p:cNvPicPr>
          <p:nvPr isPhoto="1"/>
        </p:nvPicPr>
        <p:blipFill>
          <a:blip r:embed="rId2" cstate="print">
            <a:lum/>
          </a:blip>
          <a:stretch>
            <a:fillRect/>
          </a:stretch>
        </p:blipFill>
        <p:spPr>
          <a:xfrm>
            <a:off x="2122488" y="0"/>
            <a:ext cx="4899025" cy="68580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TotalTime>
  <Words>553</Words>
  <Application>Microsoft Office PowerPoint</Application>
  <PresentationFormat>On-screen Show (4:3)</PresentationFormat>
  <Paragraphs>10</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 Album</dc:title>
  <dc:creator>Beverly W. Crifasi</dc:creator>
  <cp:lastModifiedBy>Beverly W. Crifasi</cp:lastModifiedBy>
  <cp:revision>4</cp:revision>
  <dcterms:created xsi:type="dcterms:W3CDTF">2014-07-15T01:35:52Z</dcterms:created>
  <dcterms:modified xsi:type="dcterms:W3CDTF">2014-07-15T02:46:32Z</dcterms:modified>
</cp:coreProperties>
</file>